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61" r:id="rId2"/>
    <p:sldId id="257" r:id="rId3"/>
    <p:sldId id="258" r:id="rId4"/>
    <p:sldId id="259" r:id="rId5"/>
    <p:sldId id="260" r:id="rId6"/>
    <p:sldId id="263" r:id="rId7"/>
    <p:sldId id="266" r:id="rId8"/>
    <p:sldId id="262" r:id="rId9"/>
    <p:sldId id="264" r:id="rId10"/>
    <p:sldId id="267"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5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4F5E5C-884E-474E-BE77-FDF9AC4616F2}" type="datetimeFigureOut">
              <a:rPr lang="en-US" smtClean="0"/>
              <a:pPr/>
              <a:t>3/27/2012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8CFB64-67DB-4455-B1BA-E06D824F742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E501AC4-A244-4947-AFEE-F5D2BEEB0543}"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 the students 5 minutes to complete this assignment and then 5 minutes to feed back to the class</a:t>
            </a:r>
            <a:r>
              <a:rPr lang="en-US" baseline="0" dirty="0" smtClean="0"/>
              <a:t> and discuss any relevant points</a:t>
            </a:r>
            <a:endParaRPr lang="en-US" dirty="0"/>
          </a:p>
        </p:txBody>
      </p:sp>
      <p:sp>
        <p:nvSpPr>
          <p:cNvPr id="4" name="Slide Number Placeholder 3"/>
          <p:cNvSpPr>
            <a:spLocks noGrp="1"/>
          </p:cNvSpPr>
          <p:nvPr>
            <p:ph type="sldNum" sz="quarter" idx="10"/>
          </p:nvPr>
        </p:nvSpPr>
        <p:spPr/>
        <p:txBody>
          <a:bodyPr/>
          <a:lstStyle/>
          <a:p>
            <a:fld id="{D78CFB64-67DB-4455-B1BA-E06D824F7420}"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Who</a:t>
            </a:r>
            <a:r>
              <a:rPr lang="en-US" baseline="0" dirty="0" smtClean="0"/>
              <a:t> said them and why, 5 minutes</a:t>
            </a:r>
            <a:endParaRPr lang="en-US" dirty="0"/>
          </a:p>
        </p:txBody>
      </p:sp>
      <p:sp>
        <p:nvSpPr>
          <p:cNvPr id="4" name="Slide Number Placeholder 3"/>
          <p:cNvSpPr>
            <a:spLocks noGrp="1"/>
          </p:cNvSpPr>
          <p:nvPr>
            <p:ph type="sldNum" sz="quarter" idx="10"/>
          </p:nvPr>
        </p:nvSpPr>
        <p:spPr/>
        <p:txBody>
          <a:bodyPr/>
          <a:lstStyle/>
          <a:p>
            <a:fld id="{D78CFB64-67DB-4455-B1BA-E06D824F7420}"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6B8AB47-4090-4AED-A55A-3BA2A95A6273}" type="datetimeFigureOut">
              <a:rPr lang="en-US" smtClean="0"/>
              <a:pPr/>
              <a:t>3/27/2012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B8AB47-4090-4AED-A55A-3BA2A95A6273}" type="datetimeFigureOut">
              <a:rPr lang="en-US" smtClean="0"/>
              <a:pPr/>
              <a:t>3/27/2012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B8AB47-4090-4AED-A55A-3BA2A95A6273}" type="datetimeFigureOut">
              <a:rPr lang="en-US" smtClean="0"/>
              <a:pPr/>
              <a:t>3/27/2012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B8AB47-4090-4AED-A55A-3BA2A95A6273}" type="datetimeFigureOut">
              <a:rPr lang="en-US" smtClean="0"/>
              <a:pPr/>
              <a:t>3/27/2012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B8AB47-4090-4AED-A55A-3BA2A95A6273}" type="datetimeFigureOut">
              <a:rPr lang="en-US" smtClean="0"/>
              <a:pPr/>
              <a:t>3/27/2012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6B8AB47-4090-4AED-A55A-3BA2A95A6273}" type="datetimeFigureOut">
              <a:rPr lang="en-US" smtClean="0"/>
              <a:pPr/>
              <a:t>3/27/2012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6B8AB47-4090-4AED-A55A-3BA2A95A6273}" type="datetimeFigureOut">
              <a:rPr lang="en-US" smtClean="0"/>
              <a:pPr/>
              <a:t>3/27/2012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6B8AB47-4090-4AED-A55A-3BA2A95A6273}" type="datetimeFigureOut">
              <a:rPr lang="en-US" smtClean="0"/>
              <a:pPr/>
              <a:t>3/27/2012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B8AB47-4090-4AED-A55A-3BA2A95A6273}" type="datetimeFigureOut">
              <a:rPr lang="en-US" smtClean="0"/>
              <a:pPr/>
              <a:t>3/27/2012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B8AB47-4090-4AED-A55A-3BA2A95A6273}" type="datetimeFigureOut">
              <a:rPr lang="en-US" smtClean="0"/>
              <a:pPr/>
              <a:t>3/27/2012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B8AB47-4090-4AED-A55A-3BA2A95A6273}" type="datetimeFigureOut">
              <a:rPr lang="en-US" smtClean="0"/>
              <a:pPr/>
              <a:t>3/27/2012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B8AB47-4090-4AED-A55A-3BA2A95A6273}" type="datetimeFigureOut">
              <a:rPr lang="en-US" smtClean="0"/>
              <a:pPr/>
              <a:t>3/27/2012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21A654-69DA-4243-95B1-4E87E885ABC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TOK</a:t>
            </a:r>
            <a:endParaRPr lang="en-US" dirty="0"/>
          </a:p>
        </p:txBody>
      </p:sp>
      <p:pic>
        <p:nvPicPr>
          <p:cNvPr id="7" name="Content Placeholder 6" descr="lenin3.jpg"/>
          <p:cNvPicPr>
            <a:picLocks noGrp="1" noChangeAspect="1"/>
          </p:cNvPicPr>
          <p:nvPr>
            <p:ph idx="1"/>
          </p:nvPr>
        </p:nvPicPr>
        <p:blipFill>
          <a:blip r:embed="rId2" cstate="print"/>
          <a:stretch>
            <a:fillRect/>
          </a:stretch>
        </p:blipFill>
        <p:spPr>
          <a:xfrm>
            <a:off x="1542066" y="1600200"/>
            <a:ext cx="6059867" cy="4525963"/>
          </a:xfrm>
        </p:spPr>
      </p:pic>
      <p:pic>
        <p:nvPicPr>
          <p:cNvPr id="9" name="Picture 8" descr="lenin2.jpg"/>
          <p:cNvPicPr>
            <a:picLocks noChangeAspect="1"/>
          </p:cNvPicPr>
          <p:nvPr/>
        </p:nvPicPr>
        <p:blipFill>
          <a:blip r:embed="rId3" cstate="print"/>
          <a:stretch>
            <a:fillRect/>
          </a:stretch>
        </p:blipFill>
        <p:spPr>
          <a:xfrm>
            <a:off x="1778000" y="1123950"/>
            <a:ext cx="5588000" cy="461010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 the following words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But how can you buy or sell the sky? the land? The idea is strange to us. If we do not own the freshness of the air and the sparkle of the water, how can you buy them? </a:t>
            </a:r>
          </a:p>
          <a:p>
            <a:r>
              <a:rPr lang="en-US" dirty="0" smtClean="0"/>
              <a:t>Every part of the earth is sacred to my people. Every shining pine needle, every sandy shore, every mist in the dark woods, every meadow, every humming insect. All are holy in the memory and experience of my people. </a:t>
            </a:r>
          </a:p>
          <a:p>
            <a:r>
              <a:rPr lang="en-US" dirty="0" smtClean="0"/>
              <a:t>We know the sap which courses through the trees as we know the blood that courses through our veins. We are part of the earth and it is part of us. The perfumed flowers are our sisters. The bear, the deer, the great eagle, these are our brothers. The rocky crests, the dew in the meadow, the body heat of the pony, and man all belong to the same family. </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500" dirty="0" smtClean="0"/>
              <a:t>Enriches our understanding </a:t>
            </a:r>
            <a:br>
              <a:rPr lang="en-US" sz="3500" dirty="0" smtClean="0"/>
            </a:br>
            <a:r>
              <a:rPr lang="en-US" sz="3500" dirty="0" smtClean="0"/>
              <a:t>of human nature.</a:t>
            </a:r>
            <a:br>
              <a:rPr lang="en-US" sz="3500" dirty="0" smtClean="0"/>
            </a:br>
            <a:endParaRPr lang="en-US" sz="3500" dirty="0"/>
          </a:p>
        </p:txBody>
      </p:sp>
      <p:sp>
        <p:nvSpPr>
          <p:cNvPr id="3" name="Content Placeholder 2"/>
          <p:cNvSpPr>
            <a:spLocks noGrp="1"/>
          </p:cNvSpPr>
          <p:nvPr>
            <p:ph idx="1"/>
          </p:nvPr>
        </p:nvSpPr>
        <p:spPr/>
        <p:txBody>
          <a:bodyPr/>
          <a:lstStyle/>
          <a:p>
            <a:r>
              <a:rPr lang="en-US" dirty="0" smtClean="0"/>
              <a:t>By showing us what human beings have though done in a wide variety of circumstances</a:t>
            </a:r>
          </a:p>
          <a:p>
            <a:r>
              <a:rPr lang="en-US" dirty="0" smtClean="0"/>
              <a:t>Does the historical record make you feel proud or ashamed of human history?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history?</a:t>
            </a:r>
            <a:endParaRPr lang="en-US" dirty="0"/>
          </a:p>
        </p:txBody>
      </p:sp>
      <p:sp>
        <p:nvSpPr>
          <p:cNvPr id="3" name="Content Placeholder 2"/>
          <p:cNvSpPr>
            <a:spLocks noGrp="1"/>
          </p:cNvSpPr>
          <p:nvPr>
            <p:ph idx="1"/>
          </p:nvPr>
        </p:nvSpPr>
        <p:spPr/>
        <p:txBody>
          <a:bodyPr/>
          <a:lstStyle/>
          <a:p>
            <a:r>
              <a:rPr lang="en-US" dirty="0" smtClean="0"/>
              <a:t>Explaining the past</a:t>
            </a:r>
          </a:p>
          <a:p>
            <a:r>
              <a:rPr lang="en-US" dirty="0" smtClean="0"/>
              <a:t>Understanding the past</a:t>
            </a:r>
          </a:p>
          <a:p>
            <a:pPr lvl="1"/>
            <a:r>
              <a:rPr lang="en-US" dirty="0" smtClean="0"/>
              <a:t>Historians devote considerable energy to establishing what happened and then to </a:t>
            </a:r>
            <a:r>
              <a:rPr lang="en-US" sz="4000" dirty="0" smtClean="0"/>
              <a:t>why</a:t>
            </a:r>
          </a:p>
          <a:p>
            <a:pPr lvl="2"/>
            <a:r>
              <a:rPr lang="en-US" dirty="0" smtClean="0"/>
              <a:t>We know WWI happened but what were the main reasons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Study History?</a:t>
            </a:r>
            <a:endParaRPr lang="en-US" dirty="0"/>
          </a:p>
        </p:txBody>
      </p:sp>
      <p:sp>
        <p:nvSpPr>
          <p:cNvPr id="3" name="Content Placeholder 2"/>
          <p:cNvSpPr>
            <a:spLocks noGrp="1"/>
          </p:cNvSpPr>
          <p:nvPr>
            <p:ph idx="1"/>
          </p:nvPr>
        </p:nvSpPr>
        <p:spPr/>
        <p:txBody>
          <a:bodyPr>
            <a:normAutofit/>
          </a:bodyPr>
          <a:lstStyle/>
          <a:p>
            <a:r>
              <a:rPr lang="en-GB" sz="2600" dirty="0" smtClean="0"/>
              <a:t>A page of history is worth a volume of logic”</a:t>
            </a:r>
          </a:p>
          <a:p>
            <a:r>
              <a:rPr lang="en-GB" sz="2600" dirty="0" smtClean="0"/>
              <a:t>		Oliver Wendell Holmes, 1841-1935</a:t>
            </a:r>
          </a:p>
          <a:p>
            <a:endParaRPr lang="en-GB" sz="2600" dirty="0" smtClean="0"/>
          </a:p>
          <a:p>
            <a:r>
              <a:rPr lang="en-GB" sz="2600" dirty="0" smtClean="0"/>
              <a:t>“The past is never dead. It’s not even past”</a:t>
            </a:r>
          </a:p>
          <a:p>
            <a:r>
              <a:rPr lang="en-GB" sz="2600" dirty="0" smtClean="0"/>
              <a:t>		William Faulkner, 1897-1962</a:t>
            </a:r>
          </a:p>
          <a:p>
            <a:endParaRPr lang="en-GB" sz="2600" dirty="0" smtClean="0"/>
          </a:p>
          <a:p>
            <a:r>
              <a:rPr lang="en-GB" sz="2600" dirty="0" smtClean="0"/>
              <a:t>“Those who don’t study the past are condemned to repeat it”</a:t>
            </a:r>
          </a:p>
          <a:p>
            <a:r>
              <a:rPr lang="en-GB" sz="2600" dirty="0" smtClean="0"/>
              <a:t>		George Santayana, 1863-1952</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for IB</a:t>
            </a:r>
            <a:endParaRPr lang="en-US" dirty="0"/>
          </a:p>
        </p:txBody>
      </p:sp>
      <p:sp>
        <p:nvSpPr>
          <p:cNvPr id="3" name="Content Placeholder 2"/>
          <p:cNvSpPr>
            <a:spLocks noGrp="1"/>
          </p:cNvSpPr>
          <p:nvPr>
            <p:ph idx="1"/>
          </p:nvPr>
        </p:nvSpPr>
        <p:spPr/>
        <p:txBody>
          <a:bodyPr/>
          <a:lstStyle/>
          <a:p>
            <a:r>
              <a:rPr lang="en-US" dirty="0" smtClean="0"/>
              <a:t>The study of history is so important that is should be a compulsory IB subject.</a:t>
            </a:r>
          </a:p>
          <a:p>
            <a:r>
              <a:rPr lang="en-US" dirty="0" smtClean="0"/>
              <a:t>Think of an 2 arguments as you can for and against this claim</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Study History?</a:t>
            </a:r>
            <a:endParaRPr lang="en-US" dirty="0"/>
          </a:p>
        </p:txBody>
      </p:sp>
      <p:sp>
        <p:nvSpPr>
          <p:cNvPr id="3" name="Content Placeholder 2"/>
          <p:cNvSpPr>
            <a:spLocks noGrp="1"/>
          </p:cNvSpPr>
          <p:nvPr>
            <p:ph idx="1"/>
          </p:nvPr>
        </p:nvSpPr>
        <p:spPr/>
        <p:txBody>
          <a:bodyPr/>
          <a:lstStyle/>
          <a:p>
            <a:r>
              <a:rPr lang="en-US" dirty="0" smtClean="0"/>
              <a:t>Gives us a sense of identify</a:t>
            </a:r>
          </a:p>
          <a:p>
            <a:r>
              <a:rPr lang="en-US" dirty="0" smtClean="0"/>
              <a:t>Is a defense against propaganda</a:t>
            </a:r>
          </a:p>
          <a:p>
            <a:r>
              <a:rPr lang="en-US" dirty="0" smtClean="0"/>
              <a:t>Enriches our understanding of human nature.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752600"/>
            <a:ext cx="8229600" cy="1143000"/>
          </a:xfrm>
        </p:spPr>
        <p:txBody>
          <a:bodyPr/>
          <a:lstStyle/>
          <a:p>
            <a:r>
              <a:rPr lang="en-US" dirty="0" smtClean="0"/>
              <a:t>Time Capsule</a:t>
            </a:r>
            <a:endParaRPr lang="en-US" dirty="0"/>
          </a:p>
        </p:txBody>
      </p:sp>
      <p:sp>
        <p:nvSpPr>
          <p:cNvPr id="5" name="TextBox 4"/>
          <p:cNvSpPr txBox="1"/>
          <p:nvPr/>
        </p:nvSpPr>
        <p:spPr>
          <a:xfrm>
            <a:off x="914400" y="3581400"/>
            <a:ext cx="5257800" cy="2015936"/>
          </a:xfrm>
          <a:prstGeom prst="rect">
            <a:avLst/>
          </a:prstGeom>
          <a:noFill/>
        </p:spPr>
        <p:txBody>
          <a:bodyPr wrap="square" rtlCol="0">
            <a:spAutoFit/>
          </a:bodyPr>
          <a:lstStyle/>
          <a:p>
            <a:r>
              <a:rPr lang="en-US" sz="2500" dirty="0" smtClean="0"/>
              <a:t>Split in groups of 3</a:t>
            </a:r>
          </a:p>
          <a:p>
            <a:r>
              <a:rPr lang="en-US" sz="2500" dirty="0" smtClean="0"/>
              <a:t>12 Minutes to prepare what you Would put into your time capsule</a:t>
            </a:r>
          </a:p>
          <a:p>
            <a:r>
              <a:rPr lang="en-US" sz="2500" dirty="0" smtClean="0"/>
              <a:t>Present your findings and why?</a:t>
            </a:r>
          </a:p>
          <a:p>
            <a:r>
              <a:rPr lang="en-US" sz="2500" dirty="0" smtClean="0"/>
              <a:t>5000 years time it will be opened?</a:t>
            </a:r>
            <a:endParaRPr lang="en-US" sz="2500" dirty="0"/>
          </a:p>
        </p:txBody>
      </p:sp>
      <p:pic>
        <p:nvPicPr>
          <p:cNvPr id="4" name="Content Placeholder 3" descr="time_capsule_2.jpg"/>
          <p:cNvPicPr>
            <a:picLocks noGrp="1" noChangeAspect="1"/>
          </p:cNvPicPr>
          <p:nvPr>
            <p:ph idx="1"/>
          </p:nvPr>
        </p:nvPicPr>
        <p:blipFill>
          <a:blip r:embed="rId2" cstate="print"/>
          <a:stretch>
            <a:fillRect/>
          </a:stretch>
        </p:blipFill>
        <p:spPr>
          <a:xfrm>
            <a:off x="609600" y="228600"/>
            <a:ext cx="6847417" cy="513556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How does it represent the history of today when viewed </a:t>
            </a:r>
            <a:r>
              <a:rPr lang="en-US" smtClean="0"/>
              <a:t>in 5000 </a:t>
            </a:r>
            <a:r>
              <a:rPr lang="en-US" dirty="0" smtClean="0"/>
              <a:t>years time?</a:t>
            </a:r>
          </a:p>
          <a:p>
            <a:r>
              <a:rPr lang="en-US" dirty="0" smtClean="0"/>
              <a:t>Is it a true reflection?</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Sense of identity</a:t>
            </a:r>
            <a:endParaRPr lang="en-US" dirty="0"/>
          </a:p>
        </p:txBody>
      </p:sp>
      <p:sp>
        <p:nvSpPr>
          <p:cNvPr id="3" name="Content Placeholder 2"/>
          <p:cNvSpPr>
            <a:spLocks noGrp="1"/>
          </p:cNvSpPr>
          <p:nvPr>
            <p:ph idx="1"/>
          </p:nvPr>
        </p:nvSpPr>
        <p:spPr>
          <a:xfrm>
            <a:off x="457200" y="1295400"/>
            <a:ext cx="8229600" cy="3352800"/>
          </a:xfrm>
        </p:spPr>
        <p:txBody>
          <a:bodyPr/>
          <a:lstStyle/>
          <a:p>
            <a:r>
              <a:rPr lang="en-US" dirty="0" smtClean="0"/>
              <a:t>Person and Country</a:t>
            </a:r>
          </a:p>
          <a:p>
            <a:r>
              <a:rPr lang="en-US" dirty="0" smtClean="0"/>
              <a:t>Would you agree</a:t>
            </a:r>
          </a:p>
          <a:p>
            <a:pPr lvl="1"/>
            <a:r>
              <a:rPr lang="en-US" dirty="0" smtClean="0"/>
              <a:t>To understand the middle east you need to know the history of the middle</a:t>
            </a:r>
          </a:p>
          <a:p>
            <a:r>
              <a:rPr lang="en-US" dirty="0" smtClean="0"/>
              <a:t>How important is it for our political leaders to know and understand History</a:t>
            </a:r>
            <a:endParaRPr lang="en-US" dirty="0"/>
          </a:p>
        </p:txBody>
      </p:sp>
      <p:pic>
        <p:nvPicPr>
          <p:cNvPr id="4" name="Picture 3" descr="wpapua_portraitPopanew guinea.jpg"/>
          <p:cNvPicPr>
            <a:picLocks noChangeAspect="1"/>
          </p:cNvPicPr>
          <p:nvPr/>
        </p:nvPicPr>
        <p:blipFill>
          <a:blip r:embed="rId2" cstate="print"/>
          <a:stretch>
            <a:fillRect/>
          </a:stretch>
        </p:blipFill>
        <p:spPr>
          <a:xfrm>
            <a:off x="0" y="5038725"/>
            <a:ext cx="2143125" cy="18192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Defense Against Propaganda</a:t>
            </a:r>
            <a:endParaRPr lang="en-US" dirty="0"/>
          </a:p>
        </p:txBody>
      </p:sp>
      <p:sp>
        <p:nvSpPr>
          <p:cNvPr id="3" name="Content Placeholder 2"/>
          <p:cNvSpPr>
            <a:spLocks noGrp="1"/>
          </p:cNvSpPr>
          <p:nvPr>
            <p:ph idx="1"/>
          </p:nvPr>
        </p:nvSpPr>
        <p:spPr/>
        <p:txBody>
          <a:bodyPr/>
          <a:lstStyle/>
          <a:p>
            <a:r>
              <a:rPr lang="en-US" dirty="0" smtClean="0"/>
              <a:t>Think of the Lenin picture</a:t>
            </a:r>
          </a:p>
          <a:p>
            <a:r>
              <a:rPr lang="en-US" dirty="0" smtClean="0"/>
              <a:t>George Orwell’s quote</a:t>
            </a:r>
          </a:p>
          <a:p>
            <a:pPr lvl="1"/>
            <a:r>
              <a:rPr lang="en-US" dirty="0" smtClean="0"/>
              <a:t>Who controls the past controls the future, who controls the present controls' the past</a:t>
            </a:r>
          </a:p>
          <a:p>
            <a:r>
              <a:rPr lang="en-US" dirty="0" smtClean="0"/>
              <a:t>Do you agree</a:t>
            </a:r>
            <a:endParaRPr lang="en-US" dirty="0" smtClean="0"/>
          </a:p>
          <a:p>
            <a:endParaRPr lang="en-US" dirty="0"/>
          </a:p>
        </p:txBody>
      </p:sp>
      <p:pic>
        <p:nvPicPr>
          <p:cNvPr id="5" name="Picture 4" descr="lenin3.jpg"/>
          <p:cNvPicPr>
            <a:picLocks noChangeAspect="1"/>
          </p:cNvPicPr>
          <p:nvPr/>
        </p:nvPicPr>
        <p:blipFill>
          <a:blip r:embed="rId2" cstate="print"/>
          <a:stretch>
            <a:fillRect/>
          </a:stretch>
        </p:blipFill>
        <p:spPr>
          <a:xfrm>
            <a:off x="2438400" y="2057400"/>
            <a:ext cx="3959849" cy="295751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nodeType="clickEffect">
                                  <p:stCondLst>
                                    <p:cond delay="0"/>
                                  </p:stCondLst>
                                  <p:childTnLst>
                                    <p:animEffect transition="out" filter="blinds(horizontal)">
                                      <p:cBhvr>
                                        <p:cTn id="16" dur="500"/>
                                        <p:tgtEl>
                                          <p:spTgt spid="5"/>
                                        </p:tgtEl>
                                      </p:cBhvr>
                                    </p:animEffect>
                                    <p:set>
                                      <p:cBhvr>
                                        <p:cTn id="17" dur="1" fill="hold">
                                          <p:stCondLst>
                                            <p:cond delay="499"/>
                                          </p:stCondLst>
                                        </p:cTn>
                                        <p:tgtEl>
                                          <p:spTgt spid="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blinds(horizontal)">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blinds(horizontal)">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blinds(horizontal)">
                                      <p:cBhvr>
                                        <p:cTn id="3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461</TotalTime>
  <Words>464</Words>
  <Application>Microsoft Office PowerPoint</Application>
  <PresentationFormat>On-screen Show (4:3)</PresentationFormat>
  <Paragraphs>51</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History TOK</vt:lpstr>
      <vt:lpstr>What is history?</vt:lpstr>
      <vt:lpstr>Why Study History?</vt:lpstr>
      <vt:lpstr>History for IB</vt:lpstr>
      <vt:lpstr>Why Study History?</vt:lpstr>
      <vt:lpstr>Time Capsule</vt:lpstr>
      <vt:lpstr>Slide 7</vt:lpstr>
      <vt:lpstr>Sense of identity</vt:lpstr>
      <vt:lpstr>Defense Against Propaganda</vt:lpstr>
      <vt:lpstr>Consider the following words</vt:lpstr>
      <vt:lpstr>Enriches our understanding  of human nature. </vt:lpstr>
    </vt:vector>
  </TitlesOfParts>
  <Company>Bishop Mackenzie International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TOK</dc:title>
  <dc:creator>s.oloughlin</dc:creator>
  <cp:lastModifiedBy>s.oloughlin</cp:lastModifiedBy>
  <cp:revision>21</cp:revision>
  <dcterms:created xsi:type="dcterms:W3CDTF">2012-03-22T06:15:06Z</dcterms:created>
  <dcterms:modified xsi:type="dcterms:W3CDTF">2012-03-27T07:13:59Z</dcterms:modified>
</cp:coreProperties>
</file>